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85" r:id="rId2"/>
    <p:sldId id="307" r:id="rId3"/>
    <p:sldId id="308" r:id="rId4"/>
    <p:sldId id="309" r:id="rId5"/>
    <p:sldId id="258" r:id="rId6"/>
  </p:sldIdLst>
  <p:sldSz cx="9144000" cy="6858000" type="screen4x3"/>
  <p:notesSz cx="6797675" cy="9926638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D60B1F9-0B5A-4D6D-A89C-B2C74EECE5C0}">
          <p14:sldIdLst>
            <p14:sldId id="285"/>
          </p14:sldIdLst>
        </p14:section>
        <p14:section name="Untitled Section" id="{970194A7-F3CE-4763-8E11-37453BC50ED6}">
          <p14:sldIdLst>
            <p14:sldId id="307"/>
            <p14:sldId id="308"/>
            <p14:sldId id="309"/>
            <p14:sldId id="258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ivertsen, Kari" initials="SK" lastIdx="1" clrIdx="0"/>
  <p:cmAuthor id="1" name="Sivertsen, Kari" initials="ksi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6373"/>
    <a:srgbClr val="8190A3"/>
    <a:srgbClr val="EDF1F3"/>
    <a:srgbClr val="008F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80A49C-00DB-41F1-BF4A-61AAFBFF1309}" type="datetimeFigureOut">
              <a:rPr lang="nb-NO" smtClean="0"/>
              <a:t>07.02.2015</a:t>
            </a:fld>
            <a:endParaRPr 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E00A4-313E-4D49-A9E4-86A320AA66E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939885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sz="13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sz="1300"/>
            </a:lvl1pPr>
          </a:lstStyle>
          <a:p>
            <a:fld id="{9735E604-AD1A-4EDC-BC8A-1F8901700DDE}" type="datetimeFigureOut">
              <a:rPr lang="nb-NO" smtClean="0"/>
              <a:pPr/>
              <a:t>07.02.2015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2" tIns="47781" rIns="95562" bIns="47781" rtlCol="0" anchor="ctr"/>
          <a:lstStyle/>
          <a:p>
            <a:endParaRPr lang="nb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5562" tIns="47781" rIns="95562" bIns="4778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sz="1300"/>
            </a:lvl1pPr>
          </a:lstStyle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sz="1300"/>
            </a:lvl1pPr>
          </a:lstStyle>
          <a:p>
            <a:fld id="{5A03FB49-401E-4E2A-8C7B-A751320B1ACA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83896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3FB49-401E-4E2A-8C7B-A751320B1ACA}" type="slidenum">
              <a:rPr lang="nb-NO" smtClean="0"/>
              <a:pPr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88742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1">
    <p:bg>
      <p:bgPr>
        <a:solidFill>
          <a:srgbClr val="4D6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9" descr="logo txt_hvit_n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67997" y="5085184"/>
            <a:ext cx="2212852" cy="1448413"/>
          </a:xfrm>
          <a:prstGeom prst="rect">
            <a:avLst/>
          </a:prstGeom>
        </p:spPr>
      </p:pic>
      <p:pic>
        <p:nvPicPr>
          <p:cNvPr id="11" name="Picture 20" descr="bildestripe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440000"/>
            <a:ext cx="915035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bg>
      <p:bgPr>
        <a:solidFill>
          <a:srgbClr val="4D6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 txt_hvit_n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67997" y="5085184"/>
            <a:ext cx="2212852" cy="1448413"/>
          </a:xfrm>
          <a:prstGeom prst="rect">
            <a:avLst/>
          </a:prstGeom>
        </p:spPr>
      </p:pic>
      <p:sp>
        <p:nvSpPr>
          <p:cNvPr id="11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6350" y="1440000"/>
            <a:ext cx="915035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422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3">
    <p:bg>
      <p:bgPr>
        <a:solidFill>
          <a:srgbClr val="4D6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 txt_hvit_n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67997" y="5085184"/>
            <a:ext cx="2212852" cy="1448413"/>
          </a:xfrm>
          <a:prstGeom prst="rect">
            <a:avLst/>
          </a:prstGeom>
        </p:spPr>
      </p:pic>
      <p:sp>
        <p:nvSpPr>
          <p:cNvPr id="9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26987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80678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5479237" y="1441351"/>
            <a:ext cx="1836000" cy="1134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64252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7304313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21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22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488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1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20" descr="bildestripe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440000"/>
            <a:ext cx="915035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4860" b="81388"/>
          <a:stretch/>
        </p:blipFill>
        <p:spPr>
          <a:xfrm>
            <a:off x="3563888" y="4807959"/>
            <a:ext cx="2220338" cy="175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21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1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4860" b="81388"/>
          <a:stretch/>
        </p:blipFill>
        <p:spPr>
          <a:xfrm>
            <a:off x="3563888" y="4807959"/>
            <a:ext cx="2220338" cy="1759893"/>
          </a:xfrm>
          <a:prstGeom prst="rect">
            <a:avLst/>
          </a:prstGeom>
        </p:spPr>
      </p:pic>
      <p:sp>
        <p:nvSpPr>
          <p:cNvPr id="9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6350" y="1440000"/>
            <a:ext cx="915035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38905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 1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4860" b="81388"/>
          <a:stretch/>
        </p:blipFill>
        <p:spPr>
          <a:xfrm>
            <a:off x="3563888" y="4807959"/>
            <a:ext cx="2220338" cy="1759893"/>
          </a:xfrm>
          <a:prstGeom prst="rect">
            <a:avLst/>
          </a:prstGeom>
        </p:spPr>
      </p:pic>
      <p:sp>
        <p:nvSpPr>
          <p:cNvPr id="9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26987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80678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5479237" y="1441351"/>
            <a:ext cx="1836000" cy="1134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64252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7304313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35710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39248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4pPr marL="1254125" indent="-266700">
              <a:defRPr/>
            </a:lvl4pPr>
            <a:lvl5pPr marL="1519238" indent="-17780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4038600" cy="439248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39248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4644008" y="1628800"/>
            <a:ext cx="4032448" cy="439248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nb-NO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467544" y="1628800"/>
            <a:ext cx="4032448" cy="43924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78534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467544" y="1628800"/>
            <a:ext cx="4032448" cy="43924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4" name="Chart Placeholder 3"/>
          <p:cNvSpPr>
            <a:spLocks noGrp="1"/>
          </p:cNvSpPr>
          <p:nvPr>
            <p:ph type="chart" sz="quarter" idx="12"/>
          </p:nvPr>
        </p:nvSpPr>
        <p:spPr>
          <a:xfrm>
            <a:off x="4643438" y="1628775"/>
            <a:ext cx="4032250" cy="4392613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87540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31640" y="4581128"/>
            <a:ext cx="6480720" cy="1296144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1268760"/>
            <a:ext cx="914400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31640" y="260648"/>
            <a:ext cx="6480720" cy="41764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79512" y="116632"/>
            <a:ext cx="8856984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" name="Rectangle 1"/>
          <p:cNvSpPr/>
          <p:nvPr userDrawn="1"/>
        </p:nvSpPr>
        <p:spPr>
          <a:xfrm>
            <a:off x="0" y="1124744"/>
            <a:ext cx="9144000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79512" y="116632"/>
            <a:ext cx="8856984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" name="Rectangle 1"/>
          <p:cNvSpPr/>
          <p:nvPr userDrawn="1"/>
        </p:nvSpPr>
        <p:spPr>
          <a:xfrm>
            <a:off x="0" y="1124744"/>
            <a:ext cx="9144000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Rectangle 2"/>
          <p:cNvSpPr/>
          <p:nvPr userDrawn="1"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90094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37692"/>
            <a:ext cx="8229600" cy="110307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28800"/>
            <a:ext cx="8229600" cy="4392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539552" y="1446684"/>
            <a:ext cx="8064896" cy="0"/>
          </a:xfrm>
          <a:prstGeom prst="line">
            <a:avLst/>
          </a:prstGeom>
          <a:ln w="190500" cap="sq" cmpd="sng">
            <a:solidFill>
              <a:schemeClr val="bg2">
                <a:lumMod val="20000"/>
                <a:lumOff val="80000"/>
              </a:schemeClr>
            </a:solidFill>
            <a:prstDash val="solid"/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2254" y="6165304"/>
            <a:ext cx="1014202" cy="5341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5536" y="6464369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spc="0" baseline="0" dirty="0" smtClean="0">
                <a:solidFill>
                  <a:schemeClr val="accent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www.nina.no</a:t>
            </a:r>
            <a:endParaRPr lang="nb-NO" sz="1200" b="1" spc="0" baseline="0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9" r:id="rId3"/>
    <p:sldLayoutId id="2147483664" r:id="rId4"/>
    <p:sldLayoutId id="2147483665" r:id="rId5"/>
    <p:sldLayoutId id="2147483666" r:id="rId6"/>
    <p:sldLayoutId id="2147483650" r:id="rId7"/>
    <p:sldLayoutId id="2147483652" r:id="rId8"/>
    <p:sldLayoutId id="2147483661" r:id="rId9"/>
    <p:sldLayoutId id="2147483662" r:id="rId10"/>
    <p:sldLayoutId id="2147483657" r:id="rId11"/>
    <p:sldLayoutId id="2147483654" r:id="rId12"/>
    <p:sldLayoutId id="2147483655" r:id="rId13"/>
    <p:sldLayoutId id="2147483663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Verdana" pitchFamily="34" charset="0"/>
          <a:ea typeface="+mj-ea"/>
          <a:cs typeface="+mj-cs"/>
        </a:defRPr>
      </a:lvl1pPr>
    </p:titleStyle>
    <p:bodyStyle>
      <a:lvl1pPr marL="176213" indent="-176213" algn="l" defTabSz="914400" rtl="0" eaLnBrk="1" latinLnBrk="0" hangingPunct="1">
        <a:spcBef>
          <a:spcPts val="2400"/>
        </a:spcBef>
        <a:buClr>
          <a:schemeClr val="accent5">
            <a:lumMod val="75000"/>
          </a:schemeClr>
        </a:buClr>
        <a:buSzPct val="90000"/>
        <a:buFont typeface="Arial" pitchFamily="34" charset="0"/>
        <a:buChar char="•"/>
        <a:defRPr sz="2600" kern="1200">
          <a:solidFill>
            <a:schemeClr val="tx1"/>
          </a:solidFill>
          <a:latin typeface="Verdana" pitchFamily="34" charset="0"/>
          <a:ea typeface="+mn-ea"/>
          <a:cs typeface="+mn-cs"/>
        </a:defRPr>
      </a:lvl1pPr>
      <a:lvl2pPr marL="538163" indent="-177800" algn="l" defTabSz="914400" rtl="0" eaLnBrk="1" latinLnBrk="0" hangingPunct="1">
        <a:spcBef>
          <a:spcPts val="600"/>
        </a:spcBef>
        <a:buClr>
          <a:srgbClr val="49AFC5"/>
        </a:buClr>
        <a:buSzPct val="70000"/>
        <a:buFont typeface="Wingdings 3" pitchFamily="18" charset="2"/>
        <a:buChar char=""/>
        <a:defRPr sz="2300" kern="1200">
          <a:solidFill>
            <a:schemeClr val="tx1"/>
          </a:solidFill>
          <a:latin typeface="Verdana" pitchFamily="34" charset="0"/>
          <a:ea typeface="+mn-ea"/>
          <a:cs typeface="+mn-cs"/>
        </a:defRPr>
      </a:lvl2pPr>
      <a:lvl3pPr marL="809625" indent="-184150" algn="l" defTabSz="914400" rtl="0" eaLnBrk="1" latinLnBrk="0" hangingPunct="1">
        <a:spcBef>
          <a:spcPts val="600"/>
        </a:spcBef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6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8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 smtClean="0"/>
              <a:t>TMA 4245 Statistikk</a:t>
            </a:r>
            <a:endParaRPr lang="nb-NO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 smtClean="0"/>
              <a:t>Ons</a:t>
            </a:r>
            <a:r>
              <a:rPr lang="nb-NO" dirty="0" smtClean="0"/>
              <a:t>dag 11.02.2015</a:t>
            </a:r>
            <a:endParaRPr lang="nb-NO" dirty="0"/>
          </a:p>
        </p:txBody>
      </p:sp>
      <p:sp>
        <p:nvSpPr>
          <p:cNvPr id="6" name="TextBox 5"/>
          <p:cNvSpPr txBox="1"/>
          <p:nvPr/>
        </p:nvSpPr>
        <p:spPr>
          <a:xfrm>
            <a:off x="-2124744" y="0"/>
            <a:ext cx="2016224" cy="224676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nb-NO" sz="1400" b="1" dirty="0" smtClean="0">
                <a:solidFill>
                  <a:schemeClr val="accent1"/>
                </a:solidFill>
              </a:rPr>
              <a:t>Les dette</a:t>
            </a:r>
          </a:p>
          <a:p>
            <a:r>
              <a:rPr lang="nb-NO" sz="1400" dirty="0" smtClean="0"/>
              <a:t>Powerpointmalen inneholder 3 forskjellige  tittel-ark som du kan velge mellom. I tillegg kan du velge lys eller mørk utgave.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nb-NO" sz="1400" dirty="0" smtClean="0"/>
              <a:t>Standard 5 bilder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nb-NO" sz="1400" dirty="0" smtClean="0"/>
              <a:t>5 valgfrie bilder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nb-NO" sz="1400" dirty="0" smtClean="0"/>
              <a:t>1 valgfritt bilde</a:t>
            </a:r>
          </a:p>
        </p:txBody>
      </p:sp>
    </p:spTree>
    <p:extLst>
      <p:ext uri="{BB962C8B-B14F-4D97-AF65-F5344CB8AC3E}">
        <p14:creationId xmlns:p14="http://schemas.microsoft.com/office/powerpoint/2010/main" val="1301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Gammafordelingen</a:t>
            </a:r>
            <a:endParaRPr lang="nb-NO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nb-NO" b="0" i="1" smtClean="0">
                        <a:latin typeface="Cambria Math"/>
                      </a:rPr>
                      <m:t>𝑋</m:t>
                    </m:r>
                  </m:oMath>
                </a14:m>
                <a:r>
                  <a:rPr lang="nb-NO" dirty="0" smtClean="0"/>
                  <a:t> er gammafordelt med </a:t>
                </a:r>
                <a:r>
                  <a:rPr lang="nb-NO" dirty="0" err="1" smtClean="0"/>
                  <a:t>parametre</a:t>
                </a:r>
                <a:r>
                  <a:rPr lang="nb-NO" dirty="0" smtClean="0"/>
                  <a:t> </a:t>
                </a:r>
                <a14:m>
                  <m:oMath xmlns:m="http://schemas.openxmlformats.org/officeDocument/2006/math">
                    <m:r>
                      <a:rPr lang="nb-NO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nb-NO" b="0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nb-NO" b="0" i="1" smtClean="0"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nb-NO" dirty="0" smtClean="0"/>
                  <a:t> hvis den har sannsynlighetsfordeling</a:t>
                </a:r>
              </a:p>
              <a:p>
                <a:pPr marL="0" indent="0">
                  <a:buNone/>
                </a:pPr>
                <a:endParaRPr lang="nb-NO" dirty="0" smtClean="0"/>
              </a:p>
              <a:p>
                <a:pPr marL="0" indent="0">
                  <a:buNone/>
                </a:pPr>
                <a:endParaRPr lang="nb-NO" dirty="0"/>
              </a:p>
              <a:p>
                <a:pPr marL="0" indent="0">
                  <a:buNone/>
                </a:pPr>
                <a:endParaRPr lang="nb-NO" dirty="0" smtClean="0"/>
              </a:p>
              <a:p>
                <a:pPr marL="0" indent="0">
                  <a:buNone/>
                </a:pPr>
                <a:endParaRPr lang="nb-NO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259" t="-1387" r="-1704"/>
                </a:stretch>
              </a:blipFill>
            </p:spPr>
            <p:txBody>
              <a:bodyPr/>
              <a:lstStyle/>
              <a:p>
                <a:r>
                  <a:rPr lang="nb-N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1828867"/>
              </p:ext>
            </p:extLst>
          </p:nvPr>
        </p:nvGraphicFramePr>
        <p:xfrm>
          <a:off x="1691680" y="2564904"/>
          <a:ext cx="5346592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7" name="Equation" r:id="rId4" imgW="2514600" imgH="711000" progId="Equation.DSMT4">
                  <p:embed/>
                </p:oleObj>
              </mc:Choice>
              <mc:Fallback>
                <p:oleObj name="Equation" r:id="rId4" imgW="251460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91680" y="2564904"/>
                        <a:ext cx="5346592" cy="1512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4305374"/>
              </p:ext>
            </p:extLst>
          </p:nvPr>
        </p:nvGraphicFramePr>
        <p:xfrm>
          <a:off x="2267744" y="4941168"/>
          <a:ext cx="4451790" cy="614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Equation" r:id="rId6" imgW="1841400" imgH="253800" progId="Equation.DSMT4">
                  <p:embed/>
                </p:oleObj>
              </mc:Choice>
              <mc:Fallback>
                <p:oleObj name="Equation" r:id="rId6" imgW="184140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67744" y="4941168"/>
                        <a:ext cx="4451790" cy="614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570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Eksponensialfordelingen</a:t>
            </a:r>
            <a:endParaRPr lang="nb-NO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nb-NO" b="0" i="0" dirty="0" smtClean="0">
                    <a:latin typeface="+mj-lt"/>
                  </a:rPr>
                  <a:t>X</a:t>
                </a:r>
                <a14:m>
                  <m:oMath xmlns:m="http://schemas.openxmlformats.org/officeDocument/2006/math">
                    <m:r>
                      <a:rPr lang="nb-NO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nb-NO" dirty="0" smtClean="0"/>
                  <a:t> tid før første hendelse i Poisson prosess.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nb-NO" b="0" i="1" smtClean="0">
                        <a:latin typeface="Cambria Math"/>
                      </a:rPr>
                      <m:t>𝑋</m:t>
                    </m:r>
                  </m:oMath>
                </a14:m>
                <a:r>
                  <a:rPr lang="nb-NO" dirty="0" smtClean="0"/>
                  <a:t> er da </a:t>
                </a:r>
                <a:r>
                  <a:rPr lang="nb-NO" dirty="0" err="1" smtClean="0"/>
                  <a:t>eksponensialfordelt</a:t>
                </a:r>
                <a:r>
                  <a:rPr lang="nb-NO" dirty="0" smtClean="0"/>
                  <a:t> med </a:t>
                </a:r>
                <a14:m>
                  <m:oMath xmlns:m="http://schemas.openxmlformats.org/officeDocument/2006/math">
                    <m:r>
                      <a:rPr lang="nb-NO" i="1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nb-NO" b="0" i="1" smtClean="0">
                        <a:latin typeface="Cambria Math"/>
                        <a:ea typeface="Cambria Math"/>
                      </a:rPr>
                      <m:t>&gt;0</m:t>
                    </m:r>
                  </m:oMath>
                </a14:m>
                <a:r>
                  <a:rPr lang="nb-NO" dirty="0" smtClean="0"/>
                  <a:t>, hvor </a:t>
                </a:r>
                <a14:m>
                  <m:oMath xmlns:m="http://schemas.openxmlformats.org/officeDocument/2006/math">
                    <m:r>
                      <a:rPr lang="nb-NO" i="1"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nb-NO" dirty="0" smtClean="0"/>
                  <a:t> er forventet tid mellom hendelser</a:t>
                </a:r>
              </a:p>
              <a:p>
                <a:pPr marL="0" indent="0">
                  <a:buNone/>
                </a:pPr>
                <a:endParaRPr lang="nb-NO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259" t="-1664"/>
                </a:stretch>
              </a:blipFill>
            </p:spPr>
            <p:txBody>
              <a:bodyPr/>
              <a:lstStyle/>
              <a:p>
                <a:r>
                  <a:rPr lang="nb-N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7079856"/>
              </p:ext>
            </p:extLst>
          </p:nvPr>
        </p:nvGraphicFramePr>
        <p:xfrm>
          <a:off x="1907704" y="3212976"/>
          <a:ext cx="3960440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" name="Equation" r:id="rId4" imgW="1714320" imgH="685800" progId="Equation.DSMT4">
                  <p:embed/>
                </p:oleObj>
              </mc:Choice>
              <mc:Fallback>
                <p:oleObj name="Equation" r:id="rId4" imgW="171432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07704" y="3212976"/>
                        <a:ext cx="3960440" cy="15841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4953130"/>
              </p:ext>
            </p:extLst>
          </p:nvPr>
        </p:nvGraphicFramePr>
        <p:xfrm>
          <a:off x="2123728" y="5229200"/>
          <a:ext cx="40513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" name="Equation" r:id="rId6" imgW="1676160" imgH="253800" progId="Equation.DSMT4">
                  <p:embed/>
                </p:oleObj>
              </mc:Choice>
              <mc:Fallback>
                <p:oleObj name="Equation" r:id="rId6" imgW="1676160" imgH="2538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5229200"/>
                        <a:ext cx="40513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3735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Kji</a:t>
            </a:r>
            <a:r>
              <a:rPr lang="nb-NO" dirty="0" smtClean="0"/>
              <a:t>-kvadrat-fordelingen (  )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i="1" dirty="0" err="1" smtClean="0"/>
              <a:t>X</a:t>
            </a:r>
            <a:r>
              <a:rPr lang="nb-NO" i="1" dirty="0" smtClean="0"/>
              <a:t> </a:t>
            </a:r>
            <a:r>
              <a:rPr lang="nb-NO" dirty="0" smtClean="0"/>
              <a:t>er </a:t>
            </a:r>
            <a:r>
              <a:rPr lang="nb-NO" dirty="0" err="1" smtClean="0"/>
              <a:t>kji</a:t>
            </a:r>
            <a:r>
              <a:rPr lang="nb-NO" dirty="0" smtClean="0"/>
              <a:t>-kvadratfordelt hvis</a:t>
            </a:r>
          </a:p>
          <a:p>
            <a:pPr marL="0" indent="0">
              <a:buNone/>
            </a:pPr>
            <a:endParaRPr lang="nb-NO" i="1" dirty="0"/>
          </a:p>
          <a:p>
            <a:pPr marL="0" indent="0">
              <a:buNone/>
            </a:pPr>
            <a:endParaRPr lang="nb-NO" i="1" dirty="0" smtClean="0"/>
          </a:p>
          <a:p>
            <a:pPr marL="0" indent="0">
              <a:buNone/>
            </a:pPr>
            <a:endParaRPr lang="nb-NO" i="1" dirty="0"/>
          </a:p>
          <a:p>
            <a:pPr marL="0" indent="0">
              <a:buNone/>
            </a:pPr>
            <a:r>
              <a:rPr lang="nb-NO" dirty="0" smtClean="0"/>
              <a:t>hvor    kalles frihetsgrader.</a:t>
            </a:r>
          </a:p>
          <a:p>
            <a:pPr marL="0" indent="0">
              <a:buNone/>
            </a:pPr>
            <a:r>
              <a:rPr lang="nb-NO" dirty="0" smtClean="0"/>
              <a:t>  </a:t>
            </a:r>
            <a:endParaRPr lang="nb-NO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5891261"/>
              </p:ext>
            </p:extLst>
          </p:nvPr>
        </p:nvGraphicFramePr>
        <p:xfrm>
          <a:off x="6660233" y="548680"/>
          <a:ext cx="756084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Equation" r:id="rId3" imgW="177480" imgH="203040" progId="Equation.DSMT4">
                  <p:embed/>
                </p:oleObj>
              </mc:Choice>
              <mc:Fallback>
                <p:oleObj name="Equation" r:id="rId3" imgW="1774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60233" y="548680"/>
                        <a:ext cx="756084" cy="864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1323931"/>
              </p:ext>
            </p:extLst>
          </p:nvPr>
        </p:nvGraphicFramePr>
        <p:xfrm>
          <a:off x="530225" y="2536825"/>
          <a:ext cx="6716713" cy="164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Equation" r:id="rId5" imgW="2908080" imgH="711000" progId="Equation.DSMT4">
                  <p:embed/>
                </p:oleObj>
              </mc:Choice>
              <mc:Fallback>
                <p:oleObj name="Equation" r:id="rId5" imgW="2908080" imgH="7110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225" y="2536825"/>
                        <a:ext cx="6716713" cy="1643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905297"/>
              </p:ext>
            </p:extLst>
          </p:nvPr>
        </p:nvGraphicFramePr>
        <p:xfrm>
          <a:off x="1331640" y="4509120"/>
          <a:ext cx="425822" cy="473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Equation" r:id="rId7" imgW="114120" imgH="126720" progId="Equation.DSMT4">
                  <p:embed/>
                </p:oleObj>
              </mc:Choice>
              <mc:Fallback>
                <p:oleObj name="Equation" r:id="rId7" imgW="1141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31640" y="4509120"/>
                        <a:ext cx="425822" cy="4731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3824517"/>
              </p:ext>
            </p:extLst>
          </p:nvPr>
        </p:nvGraphicFramePr>
        <p:xfrm>
          <a:off x="2170113" y="5229225"/>
          <a:ext cx="3959225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" name="Equation" r:id="rId9" imgW="1638000" imgH="253800" progId="Equation.DSMT4">
                  <p:embed/>
                </p:oleObj>
              </mc:Choice>
              <mc:Fallback>
                <p:oleObj name="Equation" r:id="rId9" imgW="1638000" imgH="2538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0113" y="5229225"/>
                        <a:ext cx="3959225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3363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907704" y="188640"/>
            <a:ext cx="5214938" cy="4968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chemeClr val="accent5">
                  <a:lumMod val="75000"/>
                </a:schemeClr>
              </a:buClr>
              <a:buSzTx/>
              <a:buFont typeface="Wingdings 3"/>
              <a:buNone/>
              <a:tabLst/>
              <a:defRPr/>
            </a:pPr>
            <a:endParaRPr kumimoji="0" lang="nb-NO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marL="176213" marR="0" lvl="0" indent="-176213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chemeClr val="accent5">
                  <a:lumMod val="75000"/>
                </a:schemeClr>
              </a:buClr>
              <a:buSzTx/>
              <a:buFont typeface="Wingdings 3"/>
              <a:buNone/>
              <a:tabLst/>
              <a:defRPr/>
            </a:pPr>
            <a:endParaRPr kumimoji="0" lang="nb-NO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chemeClr val="accent5">
                  <a:lumMod val="75000"/>
                </a:schemeClr>
              </a:buClr>
              <a:buSzTx/>
              <a:buFont typeface="Wingdings 3"/>
              <a:buNone/>
              <a:tabLst/>
              <a:defRPr/>
            </a:pPr>
            <a:endParaRPr kumimoji="0" lang="nb-NO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773" y="6364779"/>
            <a:ext cx="720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nb-NO" sz="600" dirty="0" smtClean="0">
                <a:solidFill>
                  <a:srgbClr val="8190A3"/>
                </a:solidFill>
                <a:latin typeface="Verdana" pitchFamily="34" charset="0"/>
              </a:rPr>
              <a:t>Foto på side 1: P. Jordhøy, J. Thomassen, E. B. Thorstad, A. Staverløkk, T. Aarvak, B. </a:t>
            </a:r>
            <a:r>
              <a:rPr lang="nb-NO" sz="600" dirty="0" err="1" smtClean="0">
                <a:solidFill>
                  <a:srgbClr val="8190A3"/>
                </a:solidFill>
                <a:latin typeface="Verdana" pitchFamily="34" charset="0"/>
              </a:rPr>
              <a:t>Løken/Samfoto</a:t>
            </a:r>
            <a:endParaRPr lang="nb-NO" sz="600" dirty="0" smtClean="0">
              <a:solidFill>
                <a:srgbClr val="8190A3"/>
              </a:solidFill>
              <a:latin typeface="Verdana" pitchFamily="34" charset="0"/>
            </a:endParaRPr>
          </a:p>
          <a:p>
            <a:endParaRPr lang="nb-NO" sz="600" dirty="0">
              <a:latin typeface="Verdana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3" b="58032"/>
          <a:stretch/>
        </p:blipFill>
        <p:spPr>
          <a:xfrm>
            <a:off x="542925" y="379177"/>
            <a:ext cx="8275686" cy="4304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_presentasjon_norsk">
  <a:themeElements>
    <a:clrScheme name="NINA profilfarger">
      <a:dk1>
        <a:srgbClr val="425563"/>
      </a:dk1>
      <a:lt1>
        <a:srgbClr val="FFFFFF"/>
      </a:lt1>
      <a:dk2>
        <a:srgbClr val="425563"/>
      </a:dk2>
      <a:lt2>
        <a:srgbClr val="425563"/>
      </a:lt2>
      <a:accent1>
        <a:srgbClr val="E57200"/>
      </a:accent1>
      <a:accent2>
        <a:srgbClr val="008C95"/>
      </a:accent2>
      <a:accent3>
        <a:srgbClr val="93328E"/>
      </a:accent3>
      <a:accent4>
        <a:srgbClr val="00628E"/>
      </a:accent4>
      <a:accent5>
        <a:srgbClr val="FFB25B"/>
      </a:accent5>
      <a:accent6>
        <a:srgbClr val="7A9A01"/>
      </a:accent6>
      <a:hlink>
        <a:srgbClr val="008C95"/>
      </a:hlink>
      <a:folHlink>
        <a:srgbClr val="008C9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Powerpoint_presentasjon_norsk</Template>
  <TotalTime>4993</TotalTime>
  <Words>120</Words>
  <Application>Microsoft Office PowerPoint</Application>
  <PresentationFormat>On-screen Show (4:3)</PresentationFormat>
  <Paragraphs>24</Paragraphs>
  <Slides>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Powerpoint_presentasjon_norsk</vt:lpstr>
      <vt:lpstr>Equation</vt:lpstr>
      <vt:lpstr>MathType 6.0 Equation</vt:lpstr>
      <vt:lpstr>TMA 4245 Statistikk</vt:lpstr>
      <vt:lpstr>Gammafordelingen</vt:lpstr>
      <vt:lpstr>Eksponensialfordelingen</vt:lpstr>
      <vt:lpstr>Kji-kvadrat-fordelingen (  )</vt:lpstr>
      <vt:lpstr>PowerPoint Presentation</vt:lpstr>
    </vt:vector>
  </TitlesOfParts>
  <Company>NINA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TMA 4245 Statistikk</dc:title>
  <dc:creator>Ola Diserud</dc:creator>
  <cp:lastModifiedBy>Ola Diserud</cp:lastModifiedBy>
  <cp:revision>41</cp:revision>
  <cp:lastPrinted>2012-08-09T11:16:30Z</cp:lastPrinted>
  <dcterms:created xsi:type="dcterms:W3CDTF">2013-01-17T21:28:36Z</dcterms:created>
  <dcterms:modified xsi:type="dcterms:W3CDTF">2015-02-09T14:46:56Z</dcterms:modified>
</cp:coreProperties>
</file>